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handoutMasterIdLst>
    <p:handoutMasterId r:id="rId9"/>
  </p:handoutMasterIdLst>
  <p:sldIdLst>
    <p:sldId id="268" r:id="rId2"/>
    <p:sldId id="257" r:id="rId3"/>
    <p:sldId id="265" r:id="rId4"/>
    <p:sldId id="267" r:id="rId5"/>
    <p:sldId id="261" r:id="rId6"/>
    <p:sldId id="263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78" autoAdjust="0"/>
    <p:restoredTop sz="94660"/>
  </p:normalViewPr>
  <p:slideViewPr>
    <p:cSldViewPr>
      <p:cViewPr>
        <p:scale>
          <a:sx n="66" d="100"/>
          <a:sy n="66" d="100"/>
        </p:scale>
        <p:origin x="-1170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98D35E8-EFC0-4AA2-B423-721F6BB038BE}" type="datetimeFigureOut">
              <a:rPr lang="en-US" smtClean="0"/>
              <a:t>9/3/2012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152D1DE-B70B-4F32-AE7B-AD84BAE82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74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C8C9C02-4877-844D-AB82-E7EE98B0F2EF}" type="datetimeFigureOut">
              <a:rPr lang="en-US" smtClean="0"/>
              <a:t>9/3/2012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59C18B3-2B87-D747-9ED8-45D2AD203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87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 txBox="1">
            <a:spLocks noGrp="1"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A4920707-15F4-F248-BA9E-5D65E0711A43}" type="slidenum">
              <a:rPr lang="en-US" sz="1200"/>
              <a:pPr algn="r" eaLnBrk="1" hangingPunct="1"/>
              <a:t>1</a:t>
            </a:fld>
            <a:endParaRPr lang="en-US" sz="120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32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0EE43-B4DF-48CC-89F1-1954424FDBEC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925A-97CE-47B1-898A-B7820DF2C4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14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0EE43-B4DF-48CC-89F1-1954424FDBEC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925A-97CE-47B1-898A-B7820DF2C4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23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16002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838" y="1719875"/>
            <a:ext cx="8085962" cy="43393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7" name="Picture 6" descr="AFYABORA-LO-FF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26" y="5756605"/>
            <a:ext cx="2073909" cy="1101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986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0EE43-B4DF-48CC-89F1-1954424FDBEC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925A-97CE-47B1-898A-B7820DF2C4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22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0EE43-B4DF-48CC-89F1-1954424FDBEC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925A-97CE-47B1-898A-B7820DF2C4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054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0EE43-B4DF-48CC-89F1-1954424FDBEC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925A-97CE-47B1-898A-B7820DF2C4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93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0EE43-B4DF-48CC-89F1-1954424FDBEC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925A-97CE-47B1-898A-B7820DF2C4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683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0EE43-B4DF-48CC-89F1-1954424FDBEC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925A-97CE-47B1-898A-B7820DF2C4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680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0EE43-B4DF-48CC-89F1-1954424FDBEC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925A-97CE-47B1-898A-B7820DF2C4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89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0EE43-B4DF-48CC-89F1-1954424FDBEC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925A-97CE-47B1-898A-B7820DF2C4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1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0EE43-B4DF-48CC-89F1-1954424FDBEC}" type="datetimeFigureOut">
              <a:rPr lang="en-US" smtClean="0"/>
              <a:pPr/>
              <a:t>9/3/2012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3925A-97CE-47B1-898A-B7820DF2C4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0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fyaboraconsortium.or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Number Placeholder 5"/>
          <p:cNvSpPr txBox="1">
            <a:spLocks noGrp="1"/>
          </p:cNvSpPr>
          <p:nvPr/>
        </p:nvSpPr>
        <p:spPr bwMode="auto">
          <a:xfrm>
            <a:off x="70104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E2F2CC8-F784-E04B-9BBC-A7C9546225CB}" type="slidenum">
              <a:rPr lang="en-US" sz="1800"/>
              <a:pPr eaLnBrk="1" hangingPunct="1"/>
              <a:t>1</a:t>
            </a:fld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5685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4340" name="Picture 7" descr="AFYABORA-LO-FF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075" y="200025"/>
            <a:ext cx="4095750" cy="217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Box 4"/>
          <p:cNvSpPr txBox="1">
            <a:spLocks noChangeArrowheads="1"/>
          </p:cNvSpPr>
          <p:nvPr/>
        </p:nvSpPr>
        <p:spPr bwMode="auto">
          <a:xfrm>
            <a:off x="3068638" y="5835650"/>
            <a:ext cx="185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14342" name="Title 8"/>
          <p:cNvSpPr>
            <a:spLocks noGrp="1"/>
          </p:cNvSpPr>
          <p:nvPr>
            <p:ph type="ctrTitle"/>
          </p:nvPr>
        </p:nvSpPr>
        <p:spPr>
          <a:xfrm>
            <a:off x="685800" y="3048000"/>
            <a:ext cx="7772400" cy="1470025"/>
          </a:xfrm>
        </p:spPr>
        <p:txBody>
          <a:bodyPr/>
          <a:lstStyle/>
          <a:p>
            <a:r>
              <a:rPr lang="en-US" dirty="0" smtClean="0"/>
              <a:t>Logistical FAQ </a:t>
            </a: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23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1"/>
            <a:ext cx="8085962" cy="3352800"/>
          </a:xfrm>
        </p:spPr>
        <p:txBody>
          <a:bodyPr>
            <a:normAutofit/>
          </a:bodyPr>
          <a:lstStyle/>
          <a:p>
            <a:r>
              <a:rPr lang="en-US" dirty="0" smtClean="0"/>
              <a:t>Logistical FAQ</a:t>
            </a:r>
          </a:p>
          <a:p>
            <a:pPr lvl="1"/>
            <a:r>
              <a:rPr lang="en-US" dirty="0" smtClean="0"/>
              <a:t>Communication and Website</a:t>
            </a:r>
            <a:endParaRPr lang="en-US" dirty="0"/>
          </a:p>
          <a:p>
            <a:pPr lvl="1"/>
            <a:r>
              <a:rPr lang="en-US" dirty="0" smtClean="0"/>
              <a:t>Financial support</a:t>
            </a:r>
          </a:p>
          <a:p>
            <a:pPr lvl="1"/>
            <a:r>
              <a:rPr lang="en-US" dirty="0" smtClean="0"/>
              <a:t>End of fellowship meeting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752600"/>
            <a:ext cx="7476362" cy="414752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Who to contact if</a:t>
            </a:r>
          </a:p>
          <a:p>
            <a:pPr lvl="1"/>
            <a:r>
              <a:rPr lang="en-US" dirty="0" smtClean="0"/>
              <a:t>fellow isn’t showing up? </a:t>
            </a:r>
          </a:p>
          <a:p>
            <a:pPr lvl="1"/>
            <a:r>
              <a:rPr lang="en-US" dirty="0" smtClean="0"/>
              <a:t>not performing well? or performing really well!</a:t>
            </a:r>
          </a:p>
          <a:p>
            <a:pPr lvl="1"/>
            <a:r>
              <a:rPr lang="en-US" dirty="0" smtClean="0"/>
              <a:t>there is an emergency?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Working Group List</a:t>
            </a:r>
          </a:p>
          <a:p>
            <a:endParaRPr lang="en-US" dirty="0" smtClean="0"/>
          </a:p>
          <a:p>
            <a:r>
              <a:rPr lang="en-US" dirty="0" smtClean="0"/>
              <a:t> Monitoring &amp; Evaluation Team</a:t>
            </a:r>
          </a:p>
          <a:p>
            <a:pPr lvl="1"/>
            <a:r>
              <a:rPr lang="en-US" dirty="0" smtClean="0"/>
              <a:t>I-TECH</a:t>
            </a:r>
          </a:p>
          <a:p>
            <a:pPr lvl="2"/>
            <a:r>
              <a:rPr lang="en-US" dirty="0" smtClean="0"/>
              <a:t>Gabrielle O’Malley, PhD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752600"/>
            <a:ext cx="5943600" cy="4147525"/>
          </a:xfrm>
        </p:spPr>
        <p:txBody>
          <a:bodyPr>
            <a:normAutofit/>
          </a:bodyPr>
          <a:lstStyle/>
          <a:p>
            <a:pPr marL="292100" lvl="2" indent="-292100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</a:pPr>
            <a:r>
              <a:rPr lang="en-US" dirty="0" smtClean="0"/>
              <a:t>Directors</a:t>
            </a:r>
          </a:p>
          <a:p>
            <a:pPr marL="474980" lvl="3" indent="-292100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</a:pPr>
            <a:r>
              <a:rPr lang="en-US" dirty="0" smtClean="0"/>
              <a:t>Carey Farquhar , MD, MPH (Univ. of Washington)</a:t>
            </a:r>
          </a:p>
          <a:p>
            <a:pPr marL="474980" lvl="3" indent="-292100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</a:pPr>
            <a:r>
              <a:rPr lang="en-US" dirty="0" err="1" smtClean="0"/>
              <a:t>Yohana</a:t>
            </a:r>
            <a:r>
              <a:rPr lang="en-US" dirty="0" smtClean="0"/>
              <a:t> </a:t>
            </a:r>
            <a:r>
              <a:rPr lang="en-US" dirty="0" err="1" smtClean="0"/>
              <a:t>Mashalla</a:t>
            </a:r>
            <a:r>
              <a:rPr lang="en-US" dirty="0" smtClean="0"/>
              <a:t>, MD, PhD, (</a:t>
            </a:r>
            <a:r>
              <a:rPr lang="en-US" dirty="0" err="1" smtClean="0"/>
              <a:t>Univ</a:t>
            </a:r>
            <a:r>
              <a:rPr lang="en-US" dirty="0" smtClean="0"/>
              <a:t> of Botswana</a:t>
            </a:r>
          </a:p>
          <a:p>
            <a:pPr marL="474980" lvl="3" indent="-292100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</a:pPr>
            <a:r>
              <a:rPr lang="en-US" dirty="0" smtClean="0"/>
              <a:t>Neal Nathanson, MD (Univ. of Pennsylvania) </a:t>
            </a:r>
          </a:p>
          <a:p>
            <a:pPr marL="292100" lvl="2" indent="-292100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</a:pPr>
            <a:endParaRPr lang="en-US" dirty="0" smtClean="0"/>
          </a:p>
          <a:p>
            <a:pPr marL="292100" lvl="2" indent="-292100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</a:pPr>
            <a:r>
              <a:rPr lang="en-US" dirty="0" smtClean="0"/>
              <a:t>Country Leads </a:t>
            </a:r>
          </a:p>
          <a:p>
            <a:pPr marL="474980" lvl="3" indent="-292100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</a:pPr>
            <a:r>
              <a:rPr lang="en-US" dirty="0" smtClean="0"/>
              <a:t>Botswana</a:t>
            </a:r>
          </a:p>
          <a:p>
            <a:pPr marL="657860" lvl="4" indent="-292100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</a:pPr>
            <a:r>
              <a:rPr lang="en-US" dirty="0" err="1" smtClean="0"/>
              <a:t>Yohana</a:t>
            </a:r>
            <a:r>
              <a:rPr lang="en-US" dirty="0" smtClean="0"/>
              <a:t> </a:t>
            </a:r>
            <a:r>
              <a:rPr lang="en-US" dirty="0" err="1" smtClean="0"/>
              <a:t>Mashalla</a:t>
            </a:r>
            <a:endParaRPr lang="en-US" dirty="0" smtClean="0"/>
          </a:p>
          <a:p>
            <a:pPr marL="657860" lvl="4" indent="-292100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</a:pPr>
            <a:r>
              <a:rPr lang="en-US" dirty="0" smtClean="0"/>
              <a:t>Esther </a:t>
            </a:r>
            <a:r>
              <a:rPr lang="en-US" dirty="0" err="1" smtClean="0"/>
              <a:t>Seloilwe</a:t>
            </a:r>
            <a:endParaRPr lang="en-US" dirty="0" smtClean="0"/>
          </a:p>
          <a:p>
            <a:pPr marL="292100" lvl="2" indent="-292100">
              <a:spcBef>
                <a:spcPts val="0"/>
              </a:spcBef>
              <a:buClr>
                <a:schemeClr val="accent1"/>
              </a:buClr>
              <a:buSzPct val="70000"/>
              <a:buNone/>
            </a:pPr>
            <a:endParaRPr lang="en-US" dirty="0" smtClean="0"/>
          </a:p>
          <a:p>
            <a:pPr marL="292100" lvl="2" indent="-292100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</a:pPr>
            <a:r>
              <a:rPr lang="en-US" dirty="0" smtClean="0"/>
              <a:t>Program Manager</a:t>
            </a:r>
          </a:p>
          <a:p>
            <a:pPr marL="474980" lvl="3" indent="-292100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</a:pPr>
            <a:r>
              <a:rPr lang="en-US" dirty="0" smtClean="0"/>
              <a:t>Angela Shelton (Univ. of Washington)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continued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r>
              <a:rPr lang="en-US" sz="2400" dirty="0" smtClean="0"/>
              <a:t>Orientation and course materials</a:t>
            </a:r>
          </a:p>
          <a:p>
            <a:r>
              <a:rPr lang="en-US" sz="2400" dirty="0" smtClean="0"/>
              <a:t>Mentoring reference materials</a:t>
            </a:r>
          </a:p>
          <a:p>
            <a:r>
              <a:rPr lang="en-US" sz="2400" dirty="0" smtClean="0"/>
              <a:t>Monitoring &amp; Evaluation materials </a:t>
            </a:r>
          </a:p>
          <a:p>
            <a:r>
              <a:rPr lang="en-US" sz="2400" dirty="0" smtClean="0"/>
              <a:t>Link:</a:t>
            </a:r>
          </a:p>
          <a:p>
            <a:pPr marL="457200" lvl="1" indent="0">
              <a:buNone/>
            </a:pPr>
            <a:r>
              <a:rPr lang="en-US" sz="4000" dirty="0" smtClean="0">
                <a:hlinkClick r:id="rId2"/>
              </a:rPr>
              <a:t>www.afyaboraconsortium.org</a:t>
            </a:r>
            <a:r>
              <a:rPr lang="en-US" sz="4000" dirty="0" smtClean="0"/>
              <a:t>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Website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838" y="1719874"/>
            <a:ext cx="8085962" cy="422372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Compensation </a:t>
            </a:r>
          </a:p>
          <a:p>
            <a:pPr lvl="1"/>
            <a:r>
              <a:rPr lang="en-US" sz="2400" dirty="0"/>
              <a:t>$1500 per fellow per </a:t>
            </a:r>
            <a:r>
              <a:rPr lang="en-US" sz="2400" dirty="0" smtClean="0"/>
              <a:t>year to the attachment site</a:t>
            </a:r>
          </a:p>
          <a:p>
            <a:pPr lvl="2"/>
            <a:r>
              <a:rPr lang="en-US" sz="2000" dirty="0" smtClean="0"/>
              <a:t>This can be for mentor or infrastructure costs. </a:t>
            </a:r>
          </a:p>
          <a:p>
            <a:r>
              <a:rPr lang="en-US" dirty="0" smtClean="0"/>
              <a:t>Incurred costs for the fellow when participating in activities (</a:t>
            </a:r>
            <a:r>
              <a:rPr lang="en-US" dirty="0" err="1" smtClean="0"/>
              <a:t>eg</a:t>
            </a:r>
            <a:r>
              <a:rPr lang="en-US" dirty="0" smtClean="0"/>
              <a:t>. travel, etc)  </a:t>
            </a:r>
          </a:p>
          <a:p>
            <a:pPr lvl="1"/>
            <a:r>
              <a:rPr lang="en-US" dirty="0" smtClean="0"/>
              <a:t>Can be billed up to $500 per fellow at the end of the rotation.</a:t>
            </a:r>
          </a:p>
          <a:p>
            <a:pPr lvl="2"/>
            <a:r>
              <a:rPr lang="en-US" sz="2000" dirty="0" smtClean="0"/>
              <a:t>However, if anticipated cost surpass the $500 pre-approval from the Afya Bora Consortium  is required (via email from Directors or Program Manager).</a:t>
            </a:r>
          </a:p>
          <a:p>
            <a:pPr lvl="2">
              <a:buNone/>
            </a:pPr>
            <a:endParaRPr lang="en-US" sz="2100" b="1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Support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fyaBoraPowerP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AfyaBoraPowerPtTemplate.thmx</Template>
  <TotalTime>418</TotalTime>
  <Words>159</Words>
  <Application>Microsoft Office PowerPoint</Application>
  <PresentationFormat>On-screen Show (4:3)</PresentationFormat>
  <Paragraphs>46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AfyaBoraPowerPtTemplate</vt:lpstr>
      <vt:lpstr>Logistical FAQ </vt:lpstr>
      <vt:lpstr>Overview</vt:lpstr>
      <vt:lpstr>Communication</vt:lpstr>
      <vt:lpstr>Communication continued</vt:lpstr>
      <vt:lpstr>Website</vt:lpstr>
      <vt:lpstr>Financial Support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Angela Shelton</dc:creator>
  <cp:lastModifiedBy>Neal Nathanson</cp:lastModifiedBy>
  <cp:revision>68</cp:revision>
  <cp:lastPrinted>2012-09-03T13:19:20Z</cp:lastPrinted>
  <dcterms:created xsi:type="dcterms:W3CDTF">2011-01-07T01:46:29Z</dcterms:created>
  <dcterms:modified xsi:type="dcterms:W3CDTF">2012-09-03T13:19:31Z</dcterms:modified>
</cp:coreProperties>
</file>