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67" r:id="rId2"/>
    <p:sldId id="26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9" r:id="rId11"/>
    <p:sldId id="266" r:id="rId12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81" d="100"/>
          <a:sy n="81" d="100"/>
        </p:scale>
        <p:origin x="-750" y="-4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6AB9F0D-05DC-48FC-BC48-6374B338CA3B}" type="datetimeFigureOut">
              <a:rPr lang="en-US" smtClean="0"/>
              <a:t>9/3/2012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AD29E13-CBD0-46F8-BD4C-9088BD78B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9668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536541E-EAF0-1148-8CF7-30DDFFAF5260}" type="datetimeFigureOut">
              <a:rPr lang="en-US" smtClean="0"/>
              <a:t>9/3/2012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77C41FF-822C-7946-8292-60613D9C1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0158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 txBox="1">
            <a:spLocks noGrp="1" noChangeArrowheads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77" tIns="46589" rIns="93177" bIns="46589"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E2032D7D-2255-124C-B7E1-145A54BD2E9C}" type="slidenum">
              <a:rPr lang="en-US" sz="1200"/>
              <a:pPr algn="r" eaLnBrk="1" hangingPunct="1"/>
              <a:t>1</a:t>
            </a:fld>
            <a:endParaRPr lang="en-US" sz="120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832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B4C29-4F2A-2E4F-AC54-B8E57CEB8369}" type="datetimeFigureOut">
              <a:rPr lang="en-US" smtClean="0"/>
              <a:t>9/3/2012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43D3F-FBD2-884C-BD1E-8758758DA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14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B4C29-4F2A-2E4F-AC54-B8E57CEB8369}" type="datetimeFigureOut">
              <a:rPr lang="en-US" smtClean="0"/>
              <a:t>9/3/2012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43D3F-FBD2-884C-BD1E-8758758DA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235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160020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838" y="1719875"/>
            <a:ext cx="8085962" cy="43393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7" name="Picture 6" descr="AFYABORA-LO-FF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26" y="5756605"/>
            <a:ext cx="2073909" cy="1101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4986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B4C29-4F2A-2E4F-AC54-B8E57CEB8369}" type="datetimeFigureOut">
              <a:rPr lang="en-US" smtClean="0"/>
              <a:t>9/3/2012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43D3F-FBD2-884C-BD1E-8758758DA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22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B4C29-4F2A-2E4F-AC54-B8E57CEB8369}" type="datetimeFigureOut">
              <a:rPr lang="en-US" smtClean="0"/>
              <a:t>9/3/2012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43D3F-FBD2-884C-BD1E-8758758DA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054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B4C29-4F2A-2E4F-AC54-B8E57CEB8369}" type="datetimeFigureOut">
              <a:rPr lang="en-US" smtClean="0"/>
              <a:t>9/3/2012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43D3F-FBD2-884C-BD1E-8758758DA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193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B4C29-4F2A-2E4F-AC54-B8E57CEB8369}" type="datetimeFigureOut">
              <a:rPr lang="en-US" smtClean="0"/>
              <a:t>9/3/2012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43D3F-FBD2-884C-BD1E-8758758DA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683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B4C29-4F2A-2E4F-AC54-B8E57CEB8369}" type="datetimeFigureOut">
              <a:rPr lang="en-US" smtClean="0"/>
              <a:t>9/3/2012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43D3F-FBD2-884C-BD1E-8758758DA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680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B4C29-4F2A-2E4F-AC54-B8E57CEB8369}" type="datetimeFigureOut">
              <a:rPr lang="en-US" smtClean="0"/>
              <a:t>9/3/2012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43D3F-FBD2-884C-BD1E-8758758DA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089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B4C29-4F2A-2E4F-AC54-B8E57CEB8369}" type="datetimeFigureOut">
              <a:rPr lang="en-US" smtClean="0"/>
              <a:t>9/3/2012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43D3F-FBD2-884C-BD1E-8758758DA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016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FB4C29-4F2A-2E4F-AC54-B8E57CEB8369}" type="datetimeFigureOut">
              <a:rPr lang="en-US" smtClean="0"/>
              <a:t>9/3/2012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643D3F-FBD2-884C-BD1E-8758758DA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108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Slide Number Placeholder 5"/>
          <p:cNvSpPr txBox="1">
            <a:spLocks noGrp="1"/>
          </p:cNvSpPr>
          <p:nvPr/>
        </p:nvSpPr>
        <p:spPr bwMode="auto">
          <a:xfrm>
            <a:off x="70104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5092C81-17F8-6048-8DA9-E9370B7ACCE5}" type="slidenum">
              <a:rPr lang="en-US"/>
              <a:pPr eaLnBrk="1" hangingPunct="1"/>
              <a:t>1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-1"/>
            <a:ext cx="9144000" cy="2568223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8" name="Picture 7" descr="AFYABORA-LO-FF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1597" y="199849"/>
            <a:ext cx="4095668" cy="217509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069420" y="583563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3048000"/>
            <a:ext cx="7772400" cy="1470025"/>
          </a:xfrm>
        </p:spPr>
        <p:txBody>
          <a:bodyPr/>
          <a:lstStyle/>
          <a:p>
            <a:r>
              <a:rPr lang="en-US" dirty="0"/>
              <a:t>Roles and Responsibilities of </a:t>
            </a:r>
            <a:r>
              <a:rPr lang="en-US" dirty="0" smtClean="0"/>
              <a:t>Mentors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8563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7328" y="1828800"/>
            <a:ext cx="5926158" cy="4800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Mentoring Handbook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Mentoring Forms</a:t>
            </a:r>
          </a:p>
          <a:p>
            <a:pPr lvl="1"/>
            <a:r>
              <a:rPr lang="en-US" dirty="0" smtClean="0"/>
              <a:t>Mentoring Guidelines</a:t>
            </a:r>
          </a:p>
          <a:p>
            <a:pPr lvl="1"/>
            <a:r>
              <a:rPr lang="en-US" dirty="0" smtClean="0"/>
              <a:t>Mentee Goals</a:t>
            </a:r>
          </a:p>
          <a:p>
            <a:pPr lvl="1"/>
            <a:r>
              <a:rPr lang="en-US" dirty="0" smtClean="0"/>
              <a:t>Mentoring Session Agenda</a:t>
            </a:r>
          </a:p>
          <a:p>
            <a:endParaRPr lang="en-US" dirty="0" smtClean="0"/>
          </a:p>
          <a:p>
            <a:r>
              <a:rPr lang="en-US" dirty="0" smtClean="0"/>
              <a:t>Evaluation Forms</a:t>
            </a:r>
          </a:p>
          <a:p>
            <a:pPr lvl="1"/>
            <a:r>
              <a:rPr lang="en-US" dirty="0" smtClean="0"/>
              <a:t>Mentee </a:t>
            </a:r>
          </a:p>
          <a:p>
            <a:pPr lvl="1"/>
            <a:r>
              <a:rPr lang="en-US" dirty="0" smtClean="0"/>
              <a:t>Mentor</a:t>
            </a:r>
          </a:p>
          <a:p>
            <a:pPr lvl="1"/>
            <a:endParaRPr lang="en-US" dirty="0" smtClean="0"/>
          </a:p>
          <a:p>
            <a:pPr lvl="1">
              <a:buNone/>
            </a:pPr>
            <a:r>
              <a:rPr lang="en-US" dirty="0" smtClean="0"/>
              <a:t>**</a:t>
            </a:r>
            <a:r>
              <a:rPr lang="en-US" b="1" dirty="0" smtClean="0"/>
              <a:t>Feedback is appreciated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Mentoring Handbook &amp; Forms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5720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Thank you!</a:t>
            </a:r>
          </a:p>
        </p:txBody>
      </p:sp>
      <p:sp>
        <p:nvSpPr>
          <p:cNvPr id="28676" name="TextBox 6"/>
          <p:cNvSpPr txBox="1">
            <a:spLocks noChangeArrowheads="1"/>
          </p:cNvSpPr>
          <p:nvPr/>
        </p:nvSpPr>
        <p:spPr bwMode="auto">
          <a:xfrm>
            <a:off x="3078089" y="3375025"/>
            <a:ext cx="277971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4000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360040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0838" y="1719875"/>
            <a:ext cx="8085962" cy="381513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  <a:defRPr/>
            </a:pPr>
            <a:r>
              <a:rPr lang="en-US" dirty="0"/>
              <a:t>A strong mentoring program is essential to success of the fellowship and will build capacity within partner institutions and at attachment sites</a:t>
            </a:r>
          </a:p>
          <a:p>
            <a:pPr marL="0" indent="0">
              <a:buNone/>
              <a:defRPr/>
            </a:pPr>
            <a:endParaRPr lang="en-US" dirty="0">
              <a:solidFill>
                <a:schemeClr val="accent6"/>
              </a:solidFill>
            </a:endParaRPr>
          </a:p>
          <a:p>
            <a:pPr marL="0" indent="0">
              <a:buNone/>
              <a:defRPr/>
            </a:pPr>
            <a:r>
              <a:rPr lang="en-US" dirty="0">
                <a:solidFill>
                  <a:srgbClr val="FF0000"/>
                </a:solidFill>
              </a:rPr>
              <a:t>What is mentorship?</a:t>
            </a:r>
          </a:p>
          <a:p>
            <a:pPr marL="0" indent="0">
              <a:buNone/>
              <a:defRPr/>
            </a:pPr>
            <a:r>
              <a:rPr lang="en-US" dirty="0"/>
              <a:t>"Mentoring is a process for the informal transmission of knowledge, social capital, and the psychosocial support perceived by the recipient as relevant to work, career, or professional development" </a:t>
            </a:r>
            <a:br>
              <a:rPr lang="en-US" dirty="0"/>
            </a:br>
            <a:r>
              <a:rPr lang="en-US" sz="2400" dirty="0"/>
              <a:t>(Bozeman, Feeney, 2007)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Mentoring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851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1790521" y="1698678"/>
            <a:ext cx="7020329" cy="4447846"/>
          </a:xfrm>
        </p:spPr>
        <p:txBody>
          <a:bodyPr>
            <a:normAutofit fontScale="92500" lnSpcReduction="10000"/>
          </a:bodyPr>
          <a:lstStyle/>
          <a:p>
            <a:r>
              <a:rPr lang="en-US" sz="2400" b="1" dirty="0">
                <a:latin typeface="Arial" charset="0"/>
              </a:rPr>
              <a:t>Mentor</a:t>
            </a:r>
            <a:r>
              <a:rPr lang="en-US" sz="2400" dirty="0">
                <a:latin typeface="Arial" charset="0"/>
              </a:rPr>
              <a:t>: A trusted guide, confidante, champion, parent substitute</a:t>
            </a:r>
          </a:p>
          <a:p>
            <a:endParaRPr lang="en-US" sz="2400" dirty="0">
              <a:latin typeface="Arial" charset="0"/>
            </a:endParaRPr>
          </a:p>
          <a:p>
            <a:r>
              <a:rPr lang="en-US" sz="2400" dirty="0">
                <a:latin typeface="Arial" charset="0"/>
              </a:rPr>
              <a:t>Mentor can put the situation in perspective, offer feedback, serve as a sounding board, and identify resources </a:t>
            </a:r>
          </a:p>
          <a:p>
            <a:endParaRPr lang="en-US" sz="2000" dirty="0">
              <a:latin typeface="Arial" charset="0"/>
            </a:endParaRPr>
          </a:p>
          <a:p>
            <a:r>
              <a:rPr lang="en-US" sz="2400" dirty="0">
                <a:latin typeface="Arial" charset="0"/>
              </a:rPr>
              <a:t>Types of Mentors</a:t>
            </a:r>
          </a:p>
          <a:p>
            <a:pPr lvl="1">
              <a:buFont typeface="Arial" charset="0"/>
              <a:buChar char="•"/>
            </a:pPr>
            <a:r>
              <a:rPr lang="en-US" sz="2000" dirty="0">
                <a:latin typeface="Arial" charset="0"/>
              </a:rPr>
              <a:t> </a:t>
            </a:r>
            <a:r>
              <a:rPr lang="en-US" sz="2000" b="0" dirty="0">
                <a:latin typeface="Arial" charset="0"/>
              </a:rPr>
              <a:t>Research or scholarly mentors</a:t>
            </a:r>
          </a:p>
          <a:p>
            <a:pPr lvl="1">
              <a:buFont typeface="Arial" charset="0"/>
              <a:buChar char="•"/>
            </a:pPr>
            <a:r>
              <a:rPr lang="en-US" sz="2000" b="0" dirty="0">
                <a:latin typeface="Arial" charset="0"/>
              </a:rPr>
              <a:t> Career mentors</a:t>
            </a:r>
          </a:p>
          <a:p>
            <a:pPr lvl="1">
              <a:buFont typeface="Arial" charset="0"/>
              <a:buChar char="•"/>
            </a:pPr>
            <a:r>
              <a:rPr lang="en-US" sz="2000" b="0" dirty="0">
                <a:latin typeface="Arial" charset="0"/>
              </a:rPr>
              <a:t> Co-mentors</a:t>
            </a:r>
          </a:p>
          <a:p>
            <a:pPr lvl="1">
              <a:buFont typeface="Arial" charset="0"/>
              <a:buChar char="•"/>
            </a:pPr>
            <a:endParaRPr lang="en-US" sz="2000" dirty="0">
              <a:latin typeface="Arial" charset="0"/>
            </a:endParaRPr>
          </a:p>
          <a:p>
            <a:r>
              <a:rPr lang="en-US" sz="2400" b="1" dirty="0">
                <a:latin typeface="Arial" charset="0"/>
              </a:rPr>
              <a:t> Mentee: </a:t>
            </a:r>
            <a:r>
              <a:rPr lang="en-US" sz="2400" dirty="0">
                <a:latin typeface="Arial" charset="0"/>
              </a:rPr>
              <a:t>Apprentice, Learner </a:t>
            </a:r>
          </a:p>
          <a:p>
            <a:endParaRPr lang="en-US" dirty="0">
              <a:latin typeface="Arial" charset="0"/>
            </a:endParaRPr>
          </a:p>
        </p:txBody>
      </p:sp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Arial" charset="0"/>
              </a:rPr>
              <a:t>Definitions</a:t>
            </a:r>
          </a:p>
        </p:txBody>
      </p:sp>
    </p:spTree>
    <p:extLst>
      <p:ext uri="{BB962C8B-B14F-4D97-AF65-F5344CB8AC3E}">
        <p14:creationId xmlns:p14="http://schemas.microsoft.com/office/powerpoint/2010/main" val="1661997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4467225" y="1724790"/>
            <a:ext cx="4676775" cy="505701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sz="2400" dirty="0">
                <a:latin typeface="Arial" charset="0"/>
              </a:rPr>
              <a:t>Each trainee will be supervised by a team of mentors throughout fellowship </a:t>
            </a:r>
          </a:p>
          <a:p>
            <a:pPr eaLnBrk="1" hangingPunct="1"/>
            <a:endParaRPr lang="en-US" sz="2400" dirty="0">
              <a:latin typeface="Arial" charset="0"/>
            </a:endParaRPr>
          </a:p>
          <a:p>
            <a:pPr eaLnBrk="1" hangingPunct="1"/>
            <a:r>
              <a:rPr lang="en-US" sz="2400" dirty="0">
                <a:latin typeface="Arial" charset="0"/>
              </a:rPr>
              <a:t>Primary Mentor selected from </a:t>
            </a:r>
            <a:r>
              <a:rPr lang="en-US" sz="2400" dirty="0" err="1">
                <a:latin typeface="Arial" charset="0"/>
              </a:rPr>
              <a:t>Afya</a:t>
            </a:r>
            <a:r>
              <a:rPr lang="en-US" sz="2400" dirty="0">
                <a:latin typeface="Arial" charset="0"/>
              </a:rPr>
              <a:t> Bora Working group</a:t>
            </a:r>
          </a:p>
          <a:p>
            <a:pPr eaLnBrk="1" hangingPunct="1"/>
            <a:endParaRPr lang="en-US" sz="2400" dirty="0">
              <a:latin typeface="Arial" charset="0"/>
            </a:endParaRPr>
          </a:p>
          <a:p>
            <a:pPr eaLnBrk="1" hangingPunct="1"/>
            <a:r>
              <a:rPr lang="en-US" sz="2400" dirty="0">
                <a:latin typeface="Arial" charset="0"/>
              </a:rPr>
              <a:t>Other 2-3 mentors chosen by Primary Mentor from</a:t>
            </a:r>
          </a:p>
          <a:p>
            <a:pPr lvl="1" eaLnBrk="1" hangingPunct="1"/>
            <a:r>
              <a:rPr lang="en-US" b="0" dirty="0">
                <a:latin typeface="Arial" charset="0"/>
              </a:rPr>
              <a:t>Eight Consortium institutions</a:t>
            </a:r>
          </a:p>
          <a:p>
            <a:pPr lvl="1" eaLnBrk="1" hangingPunct="1"/>
            <a:r>
              <a:rPr lang="en-US" b="0" dirty="0">
                <a:latin typeface="Arial" charset="0"/>
              </a:rPr>
              <a:t>Participating non-academic entities</a:t>
            </a:r>
          </a:p>
          <a:p>
            <a:endParaRPr lang="en-US" dirty="0">
              <a:latin typeface="Arial" charset="0"/>
            </a:endParaRPr>
          </a:p>
        </p:txBody>
      </p:sp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990600" y="381000"/>
            <a:ext cx="7704138" cy="508000"/>
          </a:xfrm>
        </p:spPr>
        <p:txBody>
          <a:bodyPr>
            <a:normAutofit fontScale="90000"/>
          </a:bodyPr>
          <a:lstStyle/>
          <a:p>
            <a:r>
              <a:rPr lang="en-US" dirty="0" err="1" smtClean="0">
                <a:latin typeface="Arial" charset="0"/>
              </a:rPr>
              <a:t>Afya</a:t>
            </a:r>
            <a:r>
              <a:rPr lang="en-US" dirty="0" smtClean="0">
                <a:latin typeface="Arial" charset="0"/>
              </a:rPr>
              <a:t> Bora Fellowship</a:t>
            </a:r>
            <a:br>
              <a:rPr lang="en-US" dirty="0" smtClean="0">
                <a:latin typeface="Arial" charset="0"/>
              </a:rPr>
            </a:br>
            <a:r>
              <a:rPr lang="en-US" dirty="0" smtClean="0">
                <a:latin typeface="Arial" charset="0"/>
              </a:rPr>
              <a:t> </a:t>
            </a:r>
            <a:r>
              <a:rPr lang="en-US" dirty="0">
                <a:latin typeface="Arial" charset="0"/>
              </a:rPr>
              <a:t>Team Approach</a:t>
            </a:r>
          </a:p>
        </p:txBody>
      </p:sp>
      <p:pic>
        <p:nvPicPr>
          <p:cNvPr id="4" name="Picture 3" descr="C:\Documents and Settings\Kibera\Desktop\Photos\DSC01228.JPG"/>
          <p:cNvPicPr/>
          <p:nvPr/>
        </p:nvPicPr>
        <p:blipFill>
          <a:blip r:embed="rId2" cstate="print">
            <a:alphaModFix amt="97000"/>
          </a:blip>
          <a:stretch>
            <a:fillRect/>
          </a:stretch>
        </p:blipFill>
        <p:spPr bwMode="auto">
          <a:xfrm>
            <a:off x="313554" y="2414706"/>
            <a:ext cx="3605864" cy="261854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46236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Content Placeholder 4"/>
          <p:cNvSpPr>
            <a:spLocks noGrp="1"/>
          </p:cNvSpPr>
          <p:nvPr>
            <p:ph idx="1"/>
          </p:nvPr>
        </p:nvSpPr>
        <p:spPr>
          <a:xfrm>
            <a:off x="1514887" y="1709107"/>
            <a:ext cx="7391400" cy="4186537"/>
          </a:xfrm>
        </p:spPr>
        <p:txBody>
          <a:bodyPr>
            <a:noAutofit/>
          </a:bodyPr>
          <a:lstStyle/>
          <a:p>
            <a:r>
              <a:rPr lang="en-US" sz="2200" b="1" dirty="0" smtClean="0">
                <a:solidFill>
                  <a:srgbClr val="FF0000"/>
                </a:solidFill>
                <a:latin typeface="Arial" charset="0"/>
              </a:rPr>
              <a:t>Primary Mentor </a:t>
            </a:r>
            <a:r>
              <a:rPr lang="en-US" sz="2200" dirty="0" smtClean="0">
                <a:latin typeface="Arial" charset="0"/>
              </a:rPr>
              <a:t>is responsible for all aspects of the Fellow</a:t>
            </a:r>
            <a:r>
              <a:rPr lang="ja-JP" altLang="en-US" sz="2200" dirty="0" smtClean="0">
                <a:latin typeface="Arial" charset="0"/>
              </a:rPr>
              <a:t>’</a:t>
            </a:r>
            <a:r>
              <a:rPr lang="en-US" sz="2200" dirty="0" smtClean="0">
                <a:latin typeface="Arial" charset="0"/>
              </a:rPr>
              <a:t>s experience during the Fellowship.  </a:t>
            </a:r>
          </a:p>
          <a:p>
            <a:pPr lvl="1"/>
            <a:r>
              <a:rPr lang="en-US" sz="2200" b="0" dirty="0" smtClean="0">
                <a:latin typeface="Arial" charset="0"/>
              </a:rPr>
              <a:t>Must address any problems that arise during the Fellowship and intervene and/or alert ABC leadership</a:t>
            </a:r>
            <a:endParaRPr lang="en-US" sz="2200" b="1" dirty="0">
              <a:latin typeface="Arial" charset="0"/>
            </a:endParaRPr>
          </a:p>
          <a:p>
            <a:r>
              <a:rPr lang="en-US" sz="2200" b="1" dirty="0">
                <a:solidFill>
                  <a:srgbClr val="FF0000"/>
                </a:solidFill>
                <a:latin typeface="Arial" charset="0"/>
              </a:rPr>
              <a:t>Attachment Site Mentor(s)</a:t>
            </a:r>
            <a:r>
              <a:rPr lang="en-US" sz="2200" dirty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sz="2200" dirty="0">
                <a:latin typeface="Arial" charset="0"/>
              </a:rPr>
              <a:t>will ensure the mentee</a:t>
            </a:r>
            <a:r>
              <a:rPr lang="ja-JP" altLang="en-US" sz="2200" dirty="0">
                <a:latin typeface="Arial" charset="0"/>
              </a:rPr>
              <a:t>’</a:t>
            </a:r>
            <a:r>
              <a:rPr lang="en-US" sz="2200" dirty="0">
                <a:latin typeface="Arial" charset="0"/>
              </a:rPr>
              <a:t>s successful learning from and contribution to their attachment site project experience.  </a:t>
            </a:r>
          </a:p>
          <a:p>
            <a:pPr lvl="1"/>
            <a:r>
              <a:rPr lang="en-US" sz="2200" b="0" dirty="0">
                <a:latin typeface="Arial" charset="0"/>
              </a:rPr>
              <a:t>Available for day-to-day </a:t>
            </a:r>
            <a:r>
              <a:rPr lang="en-US" sz="2200" b="0" dirty="0" smtClean="0">
                <a:latin typeface="Arial" charset="0"/>
              </a:rPr>
              <a:t>issues</a:t>
            </a:r>
            <a:endParaRPr lang="en-US" sz="2200" b="0" dirty="0">
              <a:latin typeface="Arial" charset="0"/>
            </a:endParaRPr>
          </a:p>
          <a:p>
            <a:r>
              <a:rPr lang="en-US" sz="2200" b="1" dirty="0">
                <a:solidFill>
                  <a:srgbClr val="FF0000"/>
                </a:solidFill>
                <a:latin typeface="Arial" charset="0"/>
              </a:rPr>
              <a:t>Other Team Member(s) </a:t>
            </a:r>
            <a:r>
              <a:rPr lang="en-US" sz="2200" dirty="0">
                <a:latin typeface="Arial" charset="0"/>
              </a:rPr>
              <a:t>provide expertise in project area or career-path </a:t>
            </a:r>
          </a:p>
        </p:txBody>
      </p:sp>
      <p:sp>
        <p:nvSpPr>
          <p:cNvPr id="2355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Roles of Team Members</a:t>
            </a:r>
          </a:p>
        </p:txBody>
      </p:sp>
    </p:spTree>
    <p:extLst>
      <p:ext uri="{BB962C8B-B14F-4D97-AF65-F5344CB8AC3E}">
        <p14:creationId xmlns:p14="http://schemas.microsoft.com/office/powerpoint/2010/main" val="3501437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Content Placeholder 4"/>
          <p:cNvSpPr>
            <a:spLocks noGrp="1"/>
          </p:cNvSpPr>
          <p:nvPr>
            <p:ph idx="1"/>
          </p:nvPr>
        </p:nvSpPr>
        <p:spPr>
          <a:xfrm>
            <a:off x="752528" y="1719875"/>
            <a:ext cx="7934272" cy="4144411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>
                <a:latin typeface="Arial" charset="0"/>
              </a:rPr>
              <a:t>Overall: </a:t>
            </a:r>
          </a:p>
          <a:p>
            <a:pPr lvl="1"/>
            <a:r>
              <a:rPr lang="en-US" sz="2000" dirty="0">
                <a:latin typeface="Arial" charset="0"/>
              </a:rPr>
              <a:t>Assist in establishing an agenda for Fellow in working toward professional development goals </a:t>
            </a:r>
          </a:p>
          <a:p>
            <a:pPr lvl="1"/>
            <a:r>
              <a:rPr lang="en-US" sz="2000" dirty="0">
                <a:latin typeface="Arial" charset="0"/>
              </a:rPr>
              <a:t>Provide necessary support to Fellow to achieve Fellowship objectives, personal goals and gain insight into the realities of building a successful career</a:t>
            </a:r>
          </a:p>
          <a:p>
            <a:endParaRPr lang="en-US" sz="2400" dirty="0">
              <a:latin typeface="Arial" charset="0"/>
            </a:endParaRPr>
          </a:p>
          <a:p>
            <a:r>
              <a:rPr lang="en-US" sz="2400" dirty="0">
                <a:latin typeface="Arial" charset="0"/>
              </a:rPr>
              <a:t>Meetings will be weekly with Primary mentor and monthly with entire team</a:t>
            </a:r>
          </a:p>
          <a:p>
            <a:endParaRPr lang="en-US" sz="2400" dirty="0">
              <a:latin typeface="Arial" charset="0"/>
            </a:endParaRPr>
          </a:p>
          <a:p>
            <a:r>
              <a:rPr lang="en-US" sz="2400" dirty="0">
                <a:latin typeface="Arial" charset="0"/>
              </a:rPr>
              <a:t>Attachment Site Mentors will meet weekly or more frequently with Fellows</a:t>
            </a:r>
          </a:p>
          <a:p>
            <a:endParaRPr lang="en-US" dirty="0">
              <a:latin typeface="Arial" charset="0"/>
            </a:endParaRPr>
          </a:p>
        </p:txBody>
      </p:sp>
      <p:sp>
        <p:nvSpPr>
          <p:cNvPr id="24578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Arial" charset="0"/>
              </a:rPr>
              <a:t>Responsibility of the Team</a:t>
            </a:r>
          </a:p>
        </p:txBody>
      </p:sp>
    </p:spTree>
    <p:extLst>
      <p:ext uri="{BB962C8B-B14F-4D97-AF65-F5344CB8AC3E}">
        <p14:creationId xmlns:p14="http://schemas.microsoft.com/office/powerpoint/2010/main" val="893675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674140" y="1813591"/>
            <a:ext cx="8361910" cy="4019335"/>
          </a:xfrm>
        </p:spPr>
        <p:txBody>
          <a:bodyPr>
            <a:normAutofit fontScale="92500" lnSpcReduction="20000"/>
          </a:bodyPr>
          <a:lstStyle/>
          <a:p>
            <a:pPr marL="400050" eaLnBrk="1" hangingPunct="1">
              <a:lnSpc>
                <a:spcPct val="90000"/>
              </a:lnSpc>
            </a:pPr>
            <a:r>
              <a:rPr lang="en-US" sz="2600" dirty="0">
                <a:latin typeface="Arial" charset="0"/>
              </a:rPr>
              <a:t>Team will advocate for Fellow and ensure adequate guidance during attachment site rotations</a:t>
            </a:r>
          </a:p>
          <a:p>
            <a:pPr marL="400050" eaLnBrk="1" hangingPunct="1">
              <a:lnSpc>
                <a:spcPct val="90000"/>
              </a:lnSpc>
            </a:pPr>
            <a:endParaRPr lang="en-US" sz="2600" dirty="0">
              <a:latin typeface="Arial" charset="0"/>
            </a:endParaRPr>
          </a:p>
          <a:p>
            <a:pPr marL="400050" eaLnBrk="1" hangingPunct="1">
              <a:lnSpc>
                <a:spcPct val="90000"/>
              </a:lnSpc>
            </a:pPr>
            <a:r>
              <a:rPr lang="en-US" sz="2600" dirty="0">
                <a:latin typeface="Arial" charset="0"/>
              </a:rPr>
              <a:t>Mentor Team will advise on: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dirty="0">
                <a:latin typeface="Arial" charset="0"/>
              </a:rPr>
              <a:t>Trainee</a:t>
            </a:r>
            <a:r>
              <a:rPr lang="ja-JP" altLang="en-US" sz="2600" dirty="0">
                <a:latin typeface="Arial" charset="0"/>
              </a:rPr>
              <a:t>’</a:t>
            </a:r>
            <a:r>
              <a:rPr lang="en-US" sz="2600" dirty="0">
                <a:latin typeface="Arial" charset="0"/>
              </a:rPr>
              <a:t>s research project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dirty="0">
                <a:latin typeface="Arial" charset="0"/>
              </a:rPr>
              <a:t>Individualized career planning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dirty="0">
                <a:latin typeface="Arial" charset="0"/>
              </a:rPr>
              <a:t>Career development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dirty="0">
                <a:latin typeface="Arial" charset="0"/>
              </a:rPr>
              <a:t>Post-fellowship employment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dirty="0">
                <a:latin typeface="Arial" charset="0"/>
              </a:rPr>
              <a:t>Post-fellowship continuing education</a:t>
            </a:r>
          </a:p>
          <a:p>
            <a:pPr marL="400050" eaLnBrk="1" hangingPunct="1">
              <a:lnSpc>
                <a:spcPct val="90000"/>
              </a:lnSpc>
            </a:pPr>
            <a:endParaRPr lang="en-US" sz="2600" dirty="0">
              <a:latin typeface="Arial" charset="0"/>
            </a:endParaRPr>
          </a:p>
          <a:p>
            <a:pPr marL="400050" eaLnBrk="1" hangingPunct="1">
              <a:lnSpc>
                <a:spcPct val="90000"/>
              </a:lnSpc>
            </a:pPr>
            <a:r>
              <a:rPr lang="en-US" sz="2600" dirty="0">
                <a:latin typeface="Arial" charset="0"/>
              </a:rPr>
              <a:t>Primary mentor will compile overall evaluation of fellow at end of program</a:t>
            </a:r>
          </a:p>
          <a:p>
            <a:pPr marL="400050" eaLnBrk="1" hangingPunct="1">
              <a:lnSpc>
                <a:spcPct val="90000"/>
              </a:lnSpc>
            </a:pPr>
            <a:endParaRPr lang="en-US" sz="2000" dirty="0">
              <a:latin typeface="Arial" charset="0"/>
            </a:endParaRP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Arial" charset="0"/>
              </a:rPr>
              <a:t>Responsibility of the Team</a:t>
            </a:r>
            <a:endParaRPr lang="en-US" sz="4000" b="1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9355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latin typeface="Arial" charset="0"/>
              </a:rPr>
              <a:t>Weekly meetings with Primary ABC mentor</a:t>
            </a:r>
          </a:p>
          <a:p>
            <a:endParaRPr lang="en-US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At least weekly meetings with </a:t>
            </a:r>
            <a:r>
              <a:rPr lang="en-US" dirty="0" smtClean="0">
                <a:latin typeface="Arial" charset="0"/>
              </a:rPr>
              <a:t>Primary </a:t>
            </a:r>
            <a:r>
              <a:rPr lang="en-US" dirty="0">
                <a:latin typeface="Arial" charset="0"/>
              </a:rPr>
              <a:t>Attachment Site mentor</a:t>
            </a:r>
          </a:p>
          <a:p>
            <a:endParaRPr lang="en-US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Monthly meetings with Mentoring Team</a:t>
            </a:r>
          </a:p>
          <a:p>
            <a:pPr lvl="1"/>
            <a:r>
              <a:rPr lang="en-US" dirty="0">
                <a:latin typeface="Arial" charset="0"/>
              </a:rPr>
              <a:t>Includes Primary ABC mentor, Primary Attachment Site mentor, Other mentors on mentoring team</a:t>
            </a:r>
          </a:p>
        </p:txBody>
      </p:sp>
      <p:sp>
        <p:nvSpPr>
          <p:cNvPr id="26626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Meeting Schedule for Fellows</a:t>
            </a:r>
          </a:p>
        </p:txBody>
      </p:sp>
    </p:spTree>
    <p:extLst>
      <p:ext uri="{BB962C8B-B14F-4D97-AF65-F5344CB8AC3E}">
        <p14:creationId xmlns:p14="http://schemas.microsoft.com/office/powerpoint/2010/main" val="1729795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Content Placeholder 4"/>
          <p:cNvSpPr>
            <a:spLocks noGrp="1"/>
          </p:cNvSpPr>
          <p:nvPr>
            <p:ph idx="1"/>
          </p:nvPr>
        </p:nvSpPr>
        <p:spPr>
          <a:xfrm>
            <a:off x="600838" y="1719875"/>
            <a:ext cx="8085962" cy="4128731"/>
          </a:xfrm>
        </p:spPr>
        <p:txBody>
          <a:bodyPr>
            <a:normAutofit fontScale="85000" lnSpcReduction="20000"/>
          </a:bodyPr>
          <a:lstStyle/>
          <a:p>
            <a:r>
              <a:rPr lang="en-US" dirty="0">
                <a:latin typeface="Arial" charset="0"/>
              </a:rPr>
              <a:t>Agenda for all meetings to be set by Fellow</a:t>
            </a:r>
          </a:p>
          <a:p>
            <a:endParaRPr lang="en-US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Mentors should bring agenda items to be added to meeting agenda at start of meeting </a:t>
            </a:r>
          </a:p>
          <a:p>
            <a:endParaRPr lang="en-US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We are encouraging fellows to use forms and sample agenda provided to them</a:t>
            </a:r>
          </a:p>
          <a:p>
            <a:endParaRPr lang="en-US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Duration and venue of meetings will vary and should be determined well ahead of meeting</a:t>
            </a:r>
          </a:p>
          <a:p>
            <a:endParaRPr lang="en-US" dirty="0">
              <a:latin typeface="Arial" charset="0"/>
            </a:endParaRPr>
          </a:p>
          <a:p>
            <a:endParaRPr lang="en-US" dirty="0">
              <a:latin typeface="Arial" charset="0"/>
            </a:endParaRPr>
          </a:p>
        </p:txBody>
      </p:sp>
      <p:sp>
        <p:nvSpPr>
          <p:cNvPr id="27650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Meeting Format</a:t>
            </a:r>
          </a:p>
        </p:txBody>
      </p:sp>
    </p:spTree>
    <p:extLst>
      <p:ext uri="{BB962C8B-B14F-4D97-AF65-F5344CB8AC3E}">
        <p14:creationId xmlns:p14="http://schemas.microsoft.com/office/powerpoint/2010/main" val="416165199"/>
      </p:ext>
    </p:extLst>
  </p:cSld>
  <p:clrMapOvr>
    <a:masterClrMapping/>
  </p:clrMapOvr>
</p:sld>
</file>

<file path=ppt/theme/theme1.xml><?xml version="1.0" encoding="utf-8"?>
<a:theme xmlns:a="http://schemas.openxmlformats.org/drawingml/2006/main" name="AfyaBoraPowerPt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AfyaBoraPowerPtTemplate.thmx</Template>
  <TotalTime>19</TotalTime>
  <Words>466</Words>
  <Application>Microsoft Office PowerPoint</Application>
  <PresentationFormat>On-screen Show (4:3)</PresentationFormat>
  <Paragraphs>82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AfyaBoraPowerPtTemplate</vt:lpstr>
      <vt:lpstr>Roles and Responsibilities of Mentors</vt:lpstr>
      <vt:lpstr>Mentoring</vt:lpstr>
      <vt:lpstr>Definitions</vt:lpstr>
      <vt:lpstr>Afya Bora Fellowship  Team Approach</vt:lpstr>
      <vt:lpstr>Roles of Team Members</vt:lpstr>
      <vt:lpstr>Responsibility of the Team</vt:lpstr>
      <vt:lpstr>Responsibility of the Team</vt:lpstr>
      <vt:lpstr>Meeting Schedule for Fellows</vt:lpstr>
      <vt:lpstr>Meeting Format</vt:lpstr>
      <vt:lpstr>Mentoring Handbook &amp; Forms</vt:lpstr>
      <vt:lpstr>Thank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of Program</dc:title>
  <dc:creator>Angela Shelton</dc:creator>
  <cp:lastModifiedBy>Neal Nathanson</cp:lastModifiedBy>
  <cp:revision>11</cp:revision>
  <cp:lastPrinted>2012-09-03T13:20:50Z</cp:lastPrinted>
  <dcterms:created xsi:type="dcterms:W3CDTF">2012-07-30T10:29:10Z</dcterms:created>
  <dcterms:modified xsi:type="dcterms:W3CDTF">2012-09-03T13:21:01Z</dcterms:modified>
</cp:coreProperties>
</file>